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6" r:id="rId10"/>
    <p:sldId id="265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922" autoAdjust="0"/>
  </p:normalViewPr>
  <p:slideViewPr>
    <p:cSldViewPr>
      <p:cViewPr varScale="1">
        <p:scale>
          <a:sx n="64" d="100"/>
          <a:sy n="64" d="100"/>
        </p:scale>
        <p:origin x="-156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D55F0-5B29-415A-96B0-ADE7DE2F9BBA}" type="datetimeFigureOut">
              <a:rPr lang="ru-RU" smtClean="0"/>
              <a:t>13.11.2013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E4CE9-18BB-4693-9113-F99E184694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47483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D55F0-5B29-415A-96B0-ADE7DE2F9BBA}" type="datetimeFigureOut">
              <a:rPr lang="ru-RU" smtClean="0"/>
              <a:t>13.11.2013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E4CE9-18BB-4693-9113-F99E184694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6310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D55F0-5B29-415A-96B0-ADE7DE2F9BBA}" type="datetimeFigureOut">
              <a:rPr lang="ru-RU" smtClean="0"/>
              <a:t>13.11.2013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E4CE9-18BB-4693-9113-F99E184694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937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D55F0-5B29-415A-96B0-ADE7DE2F9BBA}" type="datetimeFigureOut">
              <a:rPr lang="ru-RU" smtClean="0"/>
              <a:t>13.11.2013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E4CE9-18BB-4693-9113-F99E184694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89908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D55F0-5B29-415A-96B0-ADE7DE2F9BBA}" type="datetimeFigureOut">
              <a:rPr lang="ru-RU" smtClean="0"/>
              <a:t>13.11.2013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E4CE9-18BB-4693-9113-F99E184694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12855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D55F0-5B29-415A-96B0-ADE7DE2F9BBA}" type="datetimeFigureOut">
              <a:rPr lang="ru-RU" smtClean="0"/>
              <a:t>13.11.2013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E4CE9-18BB-4693-9113-F99E184694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3059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D55F0-5B29-415A-96B0-ADE7DE2F9BBA}" type="datetimeFigureOut">
              <a:rPr lang="ru-RU" smtClean="0"/>
              <a:t>13.11.2013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E4CE9-18BB-4693-9113-F99E184694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2950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D55F0-5B29-415A-96B0-ADE7DE2F9BBA}" type="datetimeFigureOut">
              <a:rPr lang="ru-RU" smtClean="0"/>
              <a:t>13.11.2013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E4CE9-18BB-4693-9113-F99E184694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8045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D55F0-5B29-415A-96B0-ADE7DE2F9BBA}" type="datetimeFigureOut">
              <a:rPr lang="ru-RU" smtClean="0"/>
              <a:t>13.11.2013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E4CE9-18BB-4693-9113-F99E184694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8631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D55F0-5B29-415A-96B0-ADE7DE2F9BBA}" type="datetimeFigureOut">
              <a:rPr lang="ru-RU" smtClean="0"/>
              <a:t>13.11.2013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E4CE9-18BB-4693-9113-F99E184694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8470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D55F0-5B29-415A-96B0-ADE7DE2F9BBA}" type="datetimeFigureOut">
              <a:rPr lang="ru-RU" smtClean="0"/>
              <a:t>13.11.2013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E4CE9-18BB-4693-9113-F99E184694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5179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FD55F0-5B29-415A-96B0-ADE7DE2F9BBA}" type="datetimeFigureOut">
              <a:rPr lang="ru-RU" smtClean="0"/>
              <a:t>13.11.2013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1E4CE9-18BB-4693-9113-F99E184694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6164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open.az/uploads/posts/2009-06/1245008153_hj003_350a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581128"/>
            <a:ext cx="8229600" cy="1545035"/>
          </a:xfrm>
        </p:spPr>
        <p:txBody>
          <a:bodyPr/>
          <a:lstStyle/>
          <a:p>
            <a:pPr marL="0" indent="0" algn="r">
              <a:buNone/>
            </a:pPr>
            <a:r>
              <a:rPr lang="ru-RU" dirty="0" err="1" smtClean="0"/>
              <a:t>Лянгусова</a:t>
            </a:r>
            <a:r>
              <a:rPr lang="ru-RU" dirty="0" smtClean="0"/>
              <a:t> Юлия Геннадьевна</a:t>
            </a:r>
          </a:p>
          <a:p>
            <a:pPr marL="0" indent="0" algn="r">
              <a:buNone/>
            </a:pPr>
            <a:r>
              <a:rPr lang="ru-RU" dirty="0" smtClean="0"/>
              <a:t>ГБОУ СОШ № 28 г. Санкт - Петербург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31131" y="1124744"/>
            <a:ext cx="5881738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Дикорастущие </a:t>
            </a:r>
          </a:p>
          <a:p>
            <a:pPr algn="ctr"/>
            <a:r>
              <a:rPr lang="ru-RU" sz="44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и </a:t>
            </a:r>
          </a:p>
          <a:p>
            <a:pPr algn="ctr"/>
            <a:r>
              <a:rPr lang="ru-RU" sz="44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культурные </a:t>
            </a:r>
          </a:p>
          <a:p>
            <a:pPr algn="ctr"/>
            <a:r>
              <a:rPr lang="ru-RU" sz="44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растения</a:t>
            </a:r>
            <a:endParaRPr lang="ru-RU" sz="4400" b="1" i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5224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open.az/uploads/posts/2009-06/1245008153_hj003_350a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4" name="Прямоугольник 3"/>
          <p:cNvSpPr/>
          <p:nvPr/>
        </p:nvSpPr>
        <p:spPr>
          <a:xfrm>
            <a:off x="3104628" y="201324"/>
            <a:ext cx="25474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 u="sng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Растения</a:t>
            </a:r>
            <a:endParaRPr lang="ru-RU" sz="3600" b="1" i="1" u="sng" cap="sm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Georgia" panose="02040502050405020303" pitchFamily="18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2483768" y="834970"/>
            <a:ext cx="720080" cy="57780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5652119" y="818776"/>
            <a:ext cx="648073" cy="594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558097" y="1423329"/>
            <a:ext cx="38202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 u="sng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дикорастущие</a:t>
            </a:r>
            <a:endParaRPr lang="ru-RU" sz="3600" b="1" i="1" u="sng" cap="sm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Georgia" panose="02040502050405020303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076056" y="1388738"/>
            <a:ext cx="31053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 u="sng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культурные</a:t>
            </a:r>
            <a:endParaRPr lang="ru-RU" sz="3600" b="1" i="1" u="sng" cap="sm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Georgia" panose="02040502050405020303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76958" y="2403376"/>
            <a:ext cx="4001416" cy="267765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i="1" cap="sm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Растения, которые </a:t>
            </a:r>
          </a:p>
          <a:p>
            <a:pPr algn="ctr"/>
            <a:r>
              <a:rPr lang="ru-RU" sz="2800" b="1" i="1" cap="sm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никто не сажает, </a:t>
            </a:r>
          </a:p>
          <a:p>
            <a:pPr algn="ctr"/>
            <a:r>
              <a:rPr lang="ru-RU" sz="2800" b="1" i="1" cap="sm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они растут сами</a:t>
            </a:r>
          </a:p>
          <a:p>
            <a:pPr algn="ctr"/>
            <a:r>
              <a:rPr lang="ru-RU" sz="2800" b="1" i="1" cap="sm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 по себе. Их можно </a:t>
            </a:r>
          </a:p>
          <a:p>
            <a:pPr algn="ctr"/>
            <a:r>
              <a:rPr lang="ru-RU" sz="2800" b="1" i="1" cap="sm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встретить  везде: </a:t>
            </a:r>
          </a:p>
          <a:p>
            <a:pPr algn="ctr"/>
            <a:r>
              <a:rPr lang="ru-RU" sz="2800" b="1" i="1" cap="sm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в лесу, на лугу...</a:t>
            </a:r>
            <a:endParaRPr lang="ru-RU" sz="2800" b="1" cap="sm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763628" y="2403376"/>
            <a:ext cx="4062331" cy="310854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i="1" cap="sm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Растения, которые </a:t>
            </a:r>
          </a:p>
          <a:p>
            <a:pPr algn="ctr"/>
            <a:r>
              <a:rPr lang="ru-RU" sz="2800" b="1" i="1" cap="sm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человек сам</a:t>
            </a:r>
          </a:p>
          <a:p>
            <a:pPr algn="ctr"/>
            <a:r>
              <a:rPr lang="ru-RU" sz="2800" b="1" i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высаживает</a:t>
            </a:r>
            <a:r>
              <a:rPr lang="ru-RU" sz="2800" b="1" i="1" cap="sm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, </a:t>
            </a:r>
          </a:p>
          <a:p>
            <a:pPr algn="ctr"/>
            <a:r>
              <a:rPr lang="ru-RU" sz="2800" b="1" i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ухаживает</a:t>
            </a:r>
            <a:r>
              <a:rPr lang="ru-RU" sz="2800" b="1" cap="sm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800" b="1" i="1" cap="sm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за </a:t>
            </a:r>
            <a:endParaRPr lang="ru-RU" sz="2800" b="1" i="1" cap="sm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Georgia" panose="02040502050405020303" pitchFamily="18" charset="0"/>
            </a:endParaRPr>
          </a:p>
          <a:p>
            <a:pPr algn="ctr"/>
            <a:r>
              <a:rPr lang="ru-RU" sz="2800" b="1" i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всходами, собирает</a:t>
            </a:r>
          </a:p>
          <a:p>
            <a:pPr algn="ctr"/>
            <a:r>
              <a:rPr lang="ru-RU" sz="2800" b="1" i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урожай, использует</a:t>
            </a:r>
          </a:p>
          <a:p>
            <a:pPr algn="ctr"/>
            <a:r>
              <a:rPr lang="ru-RU" sz="2800" b="1" i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в пищу</a:t>
            </a:r>
            <a:endParaRPr lang="ru-RU" sz="2800" b="1" i="1" cap="sm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6016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4" grpId="0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open.az/uploads/posts/2009-06/1245008153_hj003_350a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28098" y="421401"/>
            <a:ext cx="22878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Василёк</a:t>
            </a:r>
            <a:endParaRPr lang="ru-RU" sz="3600" b="1" i="1" cap="sm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Georgia" panose="02040502050405020303" pitchFamily="18" charset="0"/>
            </a:endParaRPr>
          </a:p>
        </p:txBody>
      </p:sp>
      <p:pic>
        <p:nvPicPr>
          <p:cNvPr id="11268" name="Picture 4" descr="http://ppt4web.ru/images/1563/45470/640/img12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8" t="16040" r="68238" b="22445"/>
          <a:stretch/>
        </p:blipFill>
        <p:spPr bwMode="auto">
          <a:xfrm>
            <a:off x="0" y="1067733"/>
            <a:ext cx="3032562" cy="5790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355133" y="1067732"/>
            <a:ext cx="6788867" cy="52937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600" b="1" cap="sm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Васильки не </a:t>
            </a:r>
            <a:r>
              <a:rPr lang="ru-RU" sz="2600" b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приносят</a:t>
            </a:r>
          </a:p>
          <a:p>
            <a:pPr algn="ctr"/>
            <a:r>
              <a:rPr lang="ru-RU" sz="2600" b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 </a:t>
            </a:r>
            <a:r>
              <a:rPr lang="ru-RU" sz="2600" b="1" cap="sm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пользу человеку,</a:t>
            </a:r>
          </a:p>
          <a:p>
            <a:pPr algn="ctr"/>
            <a:r>
              <a:rPr lang="ru-RU" sz="2600" b="1" cap="sm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 наоборот, мешают расти </a:t>
            </a:r>
            <a:r>
              <a:rPr lang="ru-RU" sz="2600" b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хлебу</a:t>
            </a:r>
            <a:r>
              <a:rPr lang="ru-RU" sz="2600" b="1" cap="sm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, </a:t>
            </a:r>
            <a:endParaRPr lang="ru-RU" sz="2600" b="1" cap="sm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Georgia" panose="02040502050405020303" pitchFamily="18" charset="0"/>
            </a:endParaRPr>
          </a:p>
          <a:p>
            <a:pPr algn="ctr"/>
            <a:r>
              <a:rPr lang="ru-RU" sz="2600" b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и всё-таки </a:t>
            </a:r>
            <a:r>
              <a:rPr lang="ru-RU" sz="2600" b="1" cap="sm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васильки в народе </a:t>
            </a:r>
            <a:endParaRPr lang="ru-RU" sz="2600" b="1" cap="sm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Georgia" panose="02040502050405020303" pitchFamily="18" charset="0"/>
            </a:endParaRPr>
          </a:p>
          <a:p>
            <a:pPr algn="ctr"/>
            <a:r>
              <a:rPr lang="ru-RU" sz="2600" b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любимы. </a:t>
            </a:r>
            <a:r>
              <a:rPr lang="ru-RU" sz="2600" b="1" cap="sm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Эти цветы прелестные, синие, как </a:t>
            </a:r>
            <a:r>
              <a:rPr lang="ru-RU" sz="2600" b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небо. Многие </a:t>
            </a:r>
            <a:r>
              <a:rPr lang="ru-RU" sz="2600" b="1" cap="sm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собирают их, плетут </a:t>
            </a:r>
            <a:r>
              <a:rPr lang="ru-RU" sz="2600" b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венки. В </a:t>
            </a:r>
            <a:r>
              <a:rPr lang="ru-RU" sz="2600" b="1" cap="sm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народе говорили, что благодарная </a:t>
            </a:r>
            <a:r>
              <a:rPr lang="ru-RU" sz="2600" b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нива (поле</a:t>
            </a:r>
            <a:r>
              <a:rPr lang="ru-RU" sz="2600" b="1" cap="sm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, где растёт хлеб) подарила небу васильки</a:t>
            </a:r>
          </a:p>
          <a:p>
            <a:pPr algn="ctr"/>
            <a:r>
              <a:rPr lang="ru-RU" sz="2600" b="1" cap="sm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 и благодарность за дождевую</a:t>
            </a:r>
          </a:p>
          <a:p>
            <a:pPr algn="ctr"/>
            <a:r>
              <a:rPr lang="ru-RU" sz="2600" b="1" cap="sm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 воду, без которой не вызреют хлебные </a:t>
            </a:r>
            <a:r>
              <a:rPr lang="ru-RU" sz="2600" b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колосья.</a:t>
            </a:r>
            <a:endParaRPr lang="ru-RU" sz="2600" b="1" cap="sm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4380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open.az/uploads/posts/2009-06/1245008153_hj003_350a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" y="0"/>
            <a:ext cx="9144000" cy="685800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50458" y="421401"/>
            <a:ext cx="40430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i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Итоги</a:t>
            </a:r>
            <a:r>
              <a:rPr lang="ru-RU" sz="3600" b="1" i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  </a:t>
            </a:r>
            <a:r>
              <a:rPr lang="ru-RU" sz="4400" b="1" i="1" cap="sm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урока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77788" y="1412776"/>
            <a:ext cx="83884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	На </a:t>
            </a:r>
            <a:r>
              <a:rPr lang="ru-RU" sz="3200" b="1" i="1" cap="sm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какие две группы </a:t>
            </a:r>
            <a:r>
              <a:rPr lang="ru-RU" sz="3200" b="1" i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можно разделить </a:t>
            </a:r>
            <a:r>
              <a:rPr lang="ru-RU" sz="3200" b="1" i="1" cap="sm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все растения?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3105835"/>
            <a:ext cx="77768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	Приведите </a:t>
            </a:r>
            <a:r>
              <a:rPr lang="ru-RU" sz="3200" b="1" i="1" cap="sm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примеры растений каждой </a:t>
            </a:r>
            <a:r>
              <a:rPr lang="ru-RU" sz="3200" b="1" i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группы</a:t>
            </a:r>
            <a:r>
              <a:rPr lang="ru-RU" sz="3200" b="1" i="1" cap="sm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18740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open.az/uploads/posts/2009-06/1245008153_hj003_350a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15616" y="620688"/>
            <a:ext cx="67687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Домашнее задание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2276872"/>
            <a:ext cx="67687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cap="sm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Учебник с. 69 задания по схемам </a:t>
            </a:r>
          </a:p>
        </p:txBody>
      </p:sp>
    </p:spTree>
    <p:extLst>
      <p:ext uri="{BB962C8B-B14F-4D97-AF65-F5344CB8AC3E}">
        <p14:creationId xmlns:p14="http://schemas.microsoft.com/office/powerpoint/2010/main" val="3790680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open.az/uploads/posts/2009-06/1245008153_hj003_350a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60"/>
            <a:ext cx="9144000" cy="685800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i="1" cap="sm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На какие группы делятся все растения?</a:t>
            </a:r>
            <a:endParaRPr lang="ru-RU" sz="4400" b="1" i="1" cap="sm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Georgia" panose="02040502050405020303" pitchFamily="18" charset="0"/>
            </a:endParaRPr>
          </a:p>
        </p:txBody>
      </p:sp>
      <p:pic>
        <p:nvPicPr>
          <p:cNvPr id="8" name="Рисунок 7" descr="http://img1.liveinternet.ru/images/attach/c/8/100/426/100426171_victor_cyganov_paintings___5_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51486"/>
            <a:ext cx="5688632" cy="530941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" name="Прямая со стрелкой 8"/>
          <p:cNvCxnSpPr/>
          <p:nvPr/>
        </p:nvCxnSpPr>
        <p:spPr>
          <a:xfrm flipH="1">
            <a:off x="5148064" y="1916832"/>
            <a:ext cx="1440160" cy="1152128"/>
          </a:xfrm>
          <a:prstGeom prst="straightConnector1">
            <a:avLst/>
          </a:prstGeom>
          <a:ln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3136598" y="3356992"/>
            <a:ext cx="3233619" cy="1224137"/>
          </a:xfrm>
          <a:prstGeom prst="straightConnector1">
            <a:avLst/>
          </a:prstGeom>
          <a:ln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>
            <a:off x="2051720" y="5373216"/>
            <a:ext cx="4536504" cy="792088"/>
          </a:xfrm>
          <a:prstGeom prst="straightConnector1">
            <a:avLst/>
          </a:prstGeom>
          <a:ln>
            <a:tailEnd type="arrow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6588224" y="1242332"/>
            <a:ext cx="241764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i="1" cap="sm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Деревья</a:t>
            </a:r>
            <a:endParaRPr lang="ru-RU" sz="4000" b="1" cap="sm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370217" y="2924944"/>
            <a:ext cx="285366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i="1" cap="sm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Кустарники</a:t>
            </a:r>
            <a:endParaRPr lang="ru-RU" sz="3200" b="1" cap="sm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732240" y="4869160"/>
            <a:ext cx="190148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i="1" cap="sm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Травы</a:t>
            </a:r>
            <a:endParaRPr lang="ru-RU" sz="4000" b="1" cap="sm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1376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open.az/uploads/posts/2009-06/1245008153_hj003_350a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135"/>
            <a:ext cx="9144000" cy="685800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654" y="57835"/>
            <a:ext cx="91323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Чем похожи и чем отличается ель от яблони?</a:t>
            </a:r>
            <a:endParaRPr lang="ru-RU" sz="3600" b="1" i="1" cap="sm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Georgia" panose="02040502050405020303" pitchFamily="18" charset="0"/>
            </a:endParaRPr>
          </a:p>
        </p:txBody>
      </p:sp>
      <p:pic>
        <p:nvPicPr>
          <p:cNvPr id="7" name="Рисунок 6" descr="http://stat16.privet.ru/lr/0b34a3051f990ec7c2b77183247371b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6793"/>
            <a:ext cx="4200306" cy="527950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www.foto-flora.ru/foto/eli_zimoj_v_rybinske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110" y="1556793"/>
            <a:ext cx="4283968" cy="52897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1376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open.az/uploads/posts/2009-06/1245008153_hj003_350a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624"/>
            <a:ext cx="9144000" cy="685800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http://stat16.privet.ru/lr/0b34a3051f990ec7c2b77183247371b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0624"/>
            <a:ext cx="3156876" cy="303943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www.foto-flora.ru/foto/eli_zimoj_v_rybinske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5608" y="30624"/>
            <a:ext cx="2844824" cy="303833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5570495" y="3421805"/>
            <a:ext cx="1252267" cy="43088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200" b="1" i="1" cap="sm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Дерево</a:t>
            </a:r>
            <a:endParaRPr lang="ru-RU" sz="2200" b="1" cap="sm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32862" y="3421805"/>
            <a:ext cx="1252267" cy="43088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200" b="1" i="1" cap="sm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Дерево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613785" y="3765297"/>
            <a:ext cx="291778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200" b="1" i="1" cap="sm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Приносит пользу </a:t>
            </a:r>
            <a:endParaRPr lang="ru-RU" sz="2200" b="1" i="1" cap="sm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Georgia" panose="02040502050405020303" pitchFamily="18" charset="0"/>
            </a:endParaRPr>
          </a:p>
          <a:p>
            <a:r>
              <a:rPr lang="ru-RU" sz="2200" b="1" i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человеку</a:t>
            </a:r>
            <a:endParaRPr lang="ru-RU" sz="2200" b="1" i="1" cap="sm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Georgia" panose="02040502050405020303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13605" y="3783031"/>
            <a:ext cx="291778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ru-RU" sz="2200" b="1" i="1" cap="sm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Приносит </a:t>
            </a:r>
            <a:r>
              <a:rPr lang="ru-RU" sz="2200" b="1" i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пользу</a:t>
            </a:r>
          </a:p>
          <a:p>
            <a:pPr algn="r"/>
            <a:r>
              <a:rPr lang="ru-RU" sz="2200" b="1" i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человеку</a:t>
            </a:r>
            <a:endParaRPr lang="ru-RU" sz="2200" b="1" i="1" cap="sm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Georgia" panose="02040502050405020303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615608" y="5228930"/>
            <a:ext cx="2989921" cy="43088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200" b="1" i="1" cap="sm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Хвойное </a:t>
            </a:r>
            <a:r>
              <a:rPr lang="ru-RU" sz="2200" b="1" i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растение</a:t>
            </a:r>
            <a:endParaRPr lang="ru-RU" sz="2200" b="1" i="1" cap="sm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Georgia" panose="02040502050405020303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69977" y="5228930"/>
            <a:ext cx="3501280" cy="43088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200" b="1" i="1" cap="sm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Лиственное </a:t>
            </a:r>
            <a:r>
              <a:rPr lang="ru-RU" sz="2200" b="1" i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растение</a:t>
            </a:r>
            <a:endParaRPr lang="ru-RU" sz="2200" b="1" i="1" cap="sm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Georgia" panose="02040502050405020303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44983" y="5733256"/>
            <a:ext cx="339227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ru-RU" sz="2200" b="1" i="1" cap="sm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Растет в саду, за </a:t>
            </a:r>
            <a:r>
              <a:rPr lang="ru-RU" sz="2200" b="1" i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ней</a:t>
            </a:r>
            <a:endParaRPr lang="ru-RU" sz="2200" b="1" i="1" cap="sm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Georgia" panose="02040502050405020303" pitchFamily="18" charset="0"/>
            </a:endParaRPr>
          </a:p>
          <a:p>
            <a:pPr algn="r"/>
            <a:r>
              <a:rPr lang="ru-RU" sz="2200" b="1" i="1" cap="sm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ухаживает человек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585185" y="5733256"/>
            <a:ext cx="2177199" cy="43088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200" b="1" i="1" cap="sm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Растет в лесу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745642" y="3068960"/>
            <a:ext cx="1878350" cy="4616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400" b="1" i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Сходство</a:t>
            </a:r>
            <a:endParaRPr lang="ru-RU" sz="2400" b="1" i="1" cap="sm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Georgia" panose="02040502050405020303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735435" y="4767265"/>
            <a:ext cx="1878350" cy="4616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400" b="1" i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Различия</a:t>
            </a:r>
            <a:endParaRPr lang="ru-RU" sz="2400" b="1" i="1" cap="sm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376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open.az/uploads/posts/2009-06/1245008153_hj003_350a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12852" y="188639"/>
            <a:ext cx="831830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 cap="sm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Чем </a:t>
            </a:r>
            <a:r>
              <a:rPr lang="ru-RU" sz="3600" b="1" i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похожи и чем отличается </a:t>
            </a:r>
          </a:p>
          <a:p>
            <a:pPr algn="ctr"/>
            <a:r>
              <a:rPr lang="ru-RU" sz="3600" b="1" i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крыжовник от </a:t>
            </a:r>
            <a:r>
              <a:rPr lang="ru-RU" sz="3600" b="1" i="1" cap="sm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можжевельника?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-27902" y="2081664"/>
            <a:ext cx="4239862" cy="4776336"/>
            <a:chOff x="0" y="1388968"/>
            <a:chExt cx="4239862" cy="4776336"/>
          </a:xfrm>
        </p:grpSpPr>
        <p:pic>
          <p:nvPicPr>
            <p:cNvPr id="6" name="Рисунок 5" descr="File:Wilde kruisbes (Ribes uva-crispa wild plant).jpg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388968"/>
              <a:ext cx="4211960" cy="477633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" name="Рисунок 6" descr="http://im8-tub-ru.yandex.net/i?id=598296-42-72&amp;n=21"/>
            <p:cNvPicPr/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5229200"/>
              <a:ext cx="1612078" cy="93610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8" name="Группа 7"/>
          <p:cNvGrpSpPr/>
          <p:nvPr/>
        </p:nvGrpSpPr>
        <p:grpSpPr>
          <a:xfrm>
            <a:off x="5017013" y="2081664"/>
            <a:ext cx="4146297" cy="4767073"/>
            <a:chOff x="5004049" y="1398231"/>
            <a:chExt cx="4146297" cy="4767073"/>
          </a:xfrm>
        </p:grpSpPr>
        <p:pic>
          <p:nvPicPr>
            <p:cNvPr id="9" name="Рисунок 8" descr="File:Juniperus virginiana tree.jpg"/>
            <p:cNvPicPr/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4049" y="1398231"/>
              <a:ext cx="4139952" cy="476707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Рисунок 9" descr="File:Juniper needles.jpg"/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56376" y="5157192"/>
              <a:ext cx="1193970" cy="1008112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51376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open.az/uploads/posts/2009-06/1245008153_hj003_350a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677159" y="61781"/>
            <a:ext cx="2952328" cy="3092476"/>
            <a:chOff x="0" y="1388968"/>
            <a:chExt cx="4239862" cy="4776336"/>
          </a:xfrm>
        </p:grpSpPr>
        <p:pic>
          <p:nvPicPr>
            <p:cNvPr id="7" name="Рисунок 6" descr="File:Wilde kruisbes (Ribes uva-crispa wild plant).jpg"/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388968"/>
              <a:ext cx="4211960" cy="477633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Рисунок 7" descr="http://im8-tub-ru.yandex.net/i?id=598296-42-72&amp;n=21"/>
            <p:cNvPicPr/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5229200"/>
              <a:ext cx="1612078" cy="93610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9" name="Группа 8"/>
          <p:cNvGrpSpPr/>
          <p:nvPr/>
        </p:nvGrpSpPr>
        <p:grpSpPr>
          <a:xfrm>
            <a:off x="5643603" y="61782"/>
            <a:ext cx="2922162" cy="3073120"/>
            <a:chOff x="5004049" y="1398231"/>
            <a:chExt cx="4146297" cy="4767073"/>
          </a:xfrm>
        </p:grpSpPr>
        <p:pic>
          <p:nvPicPr>
            <p:cNvPr id="10" name="Рисунок 9" descr="File:Juniperus virginiana tree.jpg"/>
            <p:cNvPicPr/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4049" y="1398231"/>
              <a:ext cx="4139952" cy="476707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Рисунок 10" descr="File:Juniper needles.jpg"/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56376" y="5157192"/>
              <a:ext cx="1193970" cy="100811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2" name="Прямоугольник 11"/>
          <p:cNvSpPr/>
          <p:nvPr/>
        </p:nvSpPr>
        <p:spPr>
          <a:xfrm>
            <a:off x="5643603" y="3408219"/>
            <a:ext cx="1810112" cy="43088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200" b="1" i="1" cap="sm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Кустарник</a:t>
            </a:r>
            <a:endParaRPr lang="ru-RU" sz="2200" b="1" cap="sm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903063" y="3408218"/>
            <a:ext cx="1810112" cy="43088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200" b="1" i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Кустарник</a:t>
            </a:r>
            <a:endParaRPr lang="ru-RU" sz="2200" b="1" i="1" cap="sm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Georgia" panose="02040502050405020303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613785" y="3765297"/>
            <a:ext cx="291778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200" b="1" i="1" cap="sm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Приносит пользу </a:t>
            </a:r>
            <a:endParaRPr lang="ru-RU" sz="2200" b="1" i="1" cap="sm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Georgia" panose="02040502050405020303" pitchFamily="18" charset="0"/>
            </a:endParaRPr>
          </a:p>
          <a:p>
            <a:r>
              <a:rPr lang="ru-RU" sz="2200" b="1" i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человеку</a:t>
            </a:r>
            <a:endParaRPr lang="ru-RU" sz="2200" b="1" i="1" cap="sm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Georgia" panose="02040502050405020303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13605" y="3783031"/>
            <a:ext cx="291778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ru-RU" sz="2200" b="1" i="1" cap="sm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Приносит </a:t>
            </a:r>
            <a:r>
              <a:rPr lang="ru-RU" sz="2200" b="1" i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пользу</a:t>
            </a:r>
          </a:p>
          <a:p>
            <a:pPr algn="r"/>
            <a:r>
              <a:rPr lang="ru-RU" sz="2200" b="1" i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человеку</a:t>
            </a:r>
            <a:endParaRPr lang="ru-RU" sz="2200" b="1" i="1" cap="sm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Georgia" panose="02040502050405020303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731390" y="3134902"/>
            <a:ext cx="1878350" cy="4616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400" b="1" i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Сходство</a:t>
            </a:r>
            <a:endParaRPr lang="ru-RU" sz="2400" b="1" i="1" cap="sm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Georgia" panose="02040502050405020303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615608" y="5228930"/>
            <a:ext cx="2989921" cy="43088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200" b="1" i="1" cap="sm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Хвойное </a:t>
            </a:r>
            <a:r>
              <a:rPr lang="ru-RU" sz="2200" b="1" i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растение</a:t>
            </a:r>
            <a:endParaRPr lang="ru-RU" sz="2200" b="1" i="1" cap="sm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Georgia" panose="02040502050405020303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69977" y="5228930"/>
            <a:ext cx="3501280" cy="43088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200" b="1" i="1" cap="sm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Лиственное </a:t>
            </a:r>
            <a:r>
              <a:rPr lang="ru-RU" sz="2200" b="1" i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растение</a:t>
            </a:r>
            <a:endParaRPr lang="ru-RU" sz="2200" b="1" i="1" cap="sm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Georgia" panose="02040502050405020303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06925" y="5693848"/>
            <a:ext cx="339227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ru-RU" sz="2200" b="1" i="1" cap="sm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Растет в саду, за </a:t>
            </a:r>
            <a:r>
              <a:rPr lang="ru-RU" sz="2200" b="1" i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ней</a:t>
            </a:r>
            <a:endParaRPr lang="ru-RU" sz="2200" b="1" i="1" cap="sm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Georgia" panose="02040502050405020303" pitchFamily="18" charset="0"/>
            </a:endParaRPr>
          </a:p>
          <a:p>
            <a:pPr algn="r"/>
            <a:r>
              <a:rPr lang="ru-RU" sz="2200" b="1" i="1" cap="sm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ухаживает человек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585185" y="5733256"/>
            <a:ext cx="2177199" cy="43088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200" b="1" i="1" cap="sm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Растет в лесу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3706835" y="4767265"/>
            <a:ext cx="1878350" cy="4616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400" b="1" i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Различия</a:t>
            </a:r>
            <a:endParaRPr lang="ru-RU" sz="2400" b="1" i="1" cap="sm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3769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 animBg="1"/>
      <p:bldP spid="17" grpId="0"/>
      <p:bldP spid="18" grpId="0"/>
      <p:bldP spid="19" grpId="0"/>
      <p:bldP spid="20" grpId="0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open.az/uploads/posts/2009-06/1245008153_hj003_350a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188640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cap="sm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Чем </a:t>
            </a:r>
            <a:r>
              <a:rPr lang="ru-RU" sz="3600" b="1" i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похожи и чем отличается мать-и-мачеха от огурца?</a:t>
            </a:r>
            <a:endParaRPr lang="ru-RU" sz="3600" b="1" i="1" cap="sm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Georgia" panose="02040502050405020303" pitchFamily="18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4604289" y="2610644"/>
            <a:ext cx="4537039" cy="4247356"/>
            <a:chOff x="4606961" y="1485900"/>
            <a:chExt cx="4537039" cy="4247356"/>
          </a:xfrm>
        </p:grpSpPr>
        <p:pic>
          <p:nvPicPr>
            <p:cNvPr id="3074" name="Picture 2" descr="http://sadoved.com/uploads/posts/big/1282128515_771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6961" y="1485900"/>
              <a:ext cx="4537039" cy="42473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76" name="Picture 4" descr="http://s004.radikal.ru/i207/1201/a8/f5fd68d248d7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4491878"/>
              <a:ext cx="1259632" cy="12413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" name="Рисунок 8" descr="http://www.nn.ru/data/forum/files/2012-03/48572371-198060631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" y="2618620"/>
            <a:ext cx="4114800" cy="42495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1376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open.az/uploads/posts/2009-06/1245008153_hj003_350a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5818595" y="95997"/>
            <a:ext cx="2461309" cy="2950784"/>
            <a:chOff x="4606961" y="1485900"/>
            <a:chExt cx="4537039" cy="4247356"/>
          </a:xfrm>
        </p:grpSpPr>
        <p:pic>
          <p:nvPicPr>
            <p:cNvPr id="4" name="Picture 2" descr="http://sadoved.com/uploads/posts/big/1282128515_771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6961" y="1485900"/>
              <a:ext cx="4537039" cy="42473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4" descr="http://s004.radikal.ru/i207/1201/a8/f5fd68d248d7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84368" y="4491878"/>
              <a:ext cx="1259632" cy="12413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" name="Рисунок 5" descr="http://www.nn.ru/data/forum/files/2012-03/48572371-198060631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94453"/>
            <a:ext cx="2232248" cy="295232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5769333" y="3534463"/>
            <a:ext cx="220445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200" b="1" i="1" cap="sm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Травянистые</a:t>
            </a:r>
          </a:p>
          <a:p>
            <a:r>
              <a:rPr lang="ru-RU" sz="2200" b="1" i="1" cap="sm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растения</a:t>
            </a:r>
            <a:endParaRPr lang="ru-RU" sz="2200" b="1" cap="sm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737258" y="3046780"/>
            <a:ext cx="1878350" cy="4616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400" b="1" i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Сходство</a:t>
            </a:r>
            <a:endParaRPr lang="ru-RU" sz="2400" b="1" i="1" cap="sm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Georgia" panose="02040502050405020303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769333" y="4941168"/>
            <a:ext cx="335700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200" b="1" i="1" cap="sm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Растет в </a:t>
            </a:r>
            <a:r>
              <a:rPr lang="ru-RU" sz="2200" b="1" i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огороде.</a:t>
            </a:r>
          </a:p>
          <a:p>
            <a:r>
              <a:rPr lang="ru-RU" sz="2200" b="1" i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Человек сажает,</a:t>
            </a:r>
          </a:p>
          <a:p>
            <a:r>
              <a:rPr lang="ru-RU" sz="2200" b="1" i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ухаживает, собирает</a:t>
            </a:r>
          </a:p>
          <a:p>
            <a:r>
              <a:rPr lang="ru-RU" sz="2200" b="1" i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урожай </a:t>
            </a:r>
            <a:endParaRPr lang="ru-RU" sz="2200" b="1" i="1" cap="sm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Georgia" panose="02040502050405020303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00560" y="5070304"/>
            <a:ext cx="2590774" cy="43088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200" b="1" i="1" cap="sm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Растет </a:t>
            </a:r>
            <a:r>
              <a:rPr lang="ru-RU" sz="2200" b="1" i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повсюду</a:t>
            </a:r>
            <a:endParaRPr lang="ru-RU" sz="2200" b="1" i="1" cap="sm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Georgia" panose="02040502050405020303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754026" y="4363409"/>
            <a:ext cx="1878350" cy="4616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400" b="1" i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Различия</a:t>
            </a:r>
            <a:endParaRPr lang="ru-RU" sz="2400" b="1" i="1" cap="sm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Georgia" panose="02040502050405020303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080096" y="3562073"/>
            <a:ext cx="220445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ru-RU" sz="2200" b="1" i="1" cap="sm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Травянистые</a:t>
            </a:r>
          </a:p>
          <a:p>
            <a:pPr algn="r"/>
            <a:r>
              <a:rPr lang="ru-RU" sz="2200" b="1" i="1" cap="sm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растения</a:t>
            </a:r>
            <a:endParaRPr lang="ru-RU" sz="2200" b="1" cap="sm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29702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 animBg="1"/>
      <p:bldP spid="14" grpId="0"/>
      <p:bldP spid="15" grpId="0"/>
      <p:bldP spid="16" grpId="0" animBg="1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open.az/uploads/posts/2009-06/1245008153_hj003_350a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"/>
            <a:ext cx="9144000" cy="685800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1520" y="188640"/>
            <a:ext cx="84969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Физкультминутка</a:t>
            </a:r>
            <a:endParaRPr lang="ru-RU" sz="3600" b="1" i="1" cap="sm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Georgia" panose="02040502050405020303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8151" y="1916832"/>
            <a:ext cx="8097088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sm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Спал цветок и вдруг проснулся,</a:t>
            </a:r>
          </a:p>
          <a:p>
            <a:pPr algn="ctr"/>
            <a:r>
              <a:rPr lang="ru-RU" sz="3600" b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Больше спать не захотел.</a:t>
            </a:r>
          </a:p>
          <a:p>
            <a:pPr algn="ctr"/>
            <a:r>
              <a:rPr lang="ru-RU" sz="3600" b="1" cap="sm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Шевельнулся, потянулся,</a:t>
            </a:r>
          </a:p>
          <a:p>
            <a:pPr algn="ctr"/>
            <a:r>
              <a:rPr lang="ru-RU" sz="3600" b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Взвился вверх и полетел.</a:t>
            </a:r>
          </a:p>
          <a:p>
            <a:pPr algn="ctr"/>
            <a:r>
              <a:rPr lang="ru-RU" sz="3600" b="1" cap="sm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Солнце утром лишь проснется,</a:t>
            </a:r>
          </a:p>
          <a:p>
            <a:pPr algn="ctr"/>
            <a:r>
              <a:rPr lang="ru-RU" sz="3600" b="1" cap="sm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Бабочка кружится и вьется.</a:t>
            </a:r>
            <a:endParaRPr lang="ru-RU" sz="3600" b="1" cap="sm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2190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</TotalTime>
  <Words>279</Words>
  <Application>Microsoft Office PowerPoint</Application>
  <PresentationFormat>Экран (4:3)</PresentationFormat>
  <Paragraphs>87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17</cp:revision>
  <dcterms:created xsi:type="dcterms:W3CDTF">2013-11-10T18:03:10Z</dcterms:created>
  <dcterms:modified xsi:type="dcterms:W3CDTF">2013-11-12T20:32:27Z</dcterms:modified>
</cp:coreProperties>
</file>